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508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367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583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00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9115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8611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1660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766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0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760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116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543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79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239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087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647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8C07A-2CAB-48C3-98C5-BE797A1211B2}" type="datetimeFigureOut">
              <a:rPr lang="en-IN" smtClean="0"/>
              <a:t>17-09-2025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9030F0-7D50-4067-B386-C304B3DA028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042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IBA/ESG.pdf" TargetMode="External"/><Relationship Id="rId2" Type="http://schemas.openxmlformats.org/officeDocument/2006/relationships/hyperlink" Target="http://srivathsanv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CAD70-F4C8-48E5-D71C-2E7AA197D1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ESG &amp; Financial Performance : A Strategic Analysis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1D05C-6F2C-BB1F-975F-A7430D9CCF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Insights from Indian Companies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Done by –</a:t>
            </a:r>
            <a:br>
              <a:rPr lang="en-US" dirty="0"/>
            </a:br>
            <a:r>
              <a:rPr lang="en-US" dirty="0"/>
              <a:t>Srivathsan V (CB.BU.P2ASB25172)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538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A08F5-B361-2140-3832-1FE621D00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ESG matters for a Business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8FABB9D-858A-85D2-D0A2-3A8492C4A0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755767"/>
            <a:ext cx="9841156" cy="2690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ESG = Environmental, Social, Governance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Beyond compliance: ESG drives investor trust, risk mitigation, and long-term value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Increasingly integrated into boardroom strategy and financial reporting</a:t>
            </a:r>
          </a:p>
        </p:txBody>
      </p:sp>
    </p:spTree>
    <p:extLst>
      <p:ext uri="{BB962C8B-B14F-4D97-AF65-F5344CB8AC3E}">
        <p14:creationId xmlns:p14="http://schemas.microsoft.com/office/powerpoint/2010/main" val="202940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2399-FB53-F781-DF6A-C122D59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Objectives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B4FF7FF-4FE1-2385-99E6-1C6B4F5ADC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755767"/>
            <a:ext cx="8380820" cy="2690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Explore how ESG metrics influence financial performance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Focus on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</a:rPr>
              <a:t>RoA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 and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accent2"/>
                </a:solidFill>
                <a:effectLst/>
              </a:rPr>
              <a:t>RoE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 as key indicators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Use regression modeling to uncover relationships and strategic drivers</a:t>
            </a:r>
          </a:p>
        </p:txBody>
      </p:sp>
    </p:spTree>
    <p:extLst>
      <p:ext uri="{BB962C8B-B14F-4D97-AF65-F5344CB8AC3E}">
        <p14:creationId xmlns:p14="http://schemas.microsoft.com/office/powerpoint/2010/main" val="166449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4F19-33FA-A8C9-F052-75284394D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Dataset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48FCC5F-A237-C7FC-6980-5A5DC07C97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01879"/>
            <a:ext cx="9378850" cy="299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17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listed Indian companies across sectors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Variables: Carbon emissions, energy use, employee turnover (ETOR), location, </a:t>
            </a:r>
            <a:br>
              <a:rPr lang="en-US" altLang="en-US" sz="2000" dirty="0">
                <a:solidFill>
                  <a:schemeClr val="accent2"/>
                </a:solidFill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industry, CEO identity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Method: Progressive regression modeling with contextual enrichment</a:t>
            </a:r>
          </a:p>
        </p:txBody>
      </p:sp>
    </p:spTree>
    <p:extLst>
      <p:ext uri="{BB962C8B-B14F-4D97-AF65-F5344CB8AC3E}">
        <p14:creationId xmlns:p14="http://schemas.microsoft.com/office/powerpoint/2010/main" val="435046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42D4-7FB4-556B-D1EF-F9EAB32B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RoA</a:t>
            </a:r>
            <a:r>
              <a:rPr lang="en-US" dirty="0"/>
              <a:t> Model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635A2-D843-8F40-5113-1BDF0E5DAE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2"/>
                </a:solidFill>
              </a:rPr>
              <a:t>Model 1 – ESG Only:</a:t>
            </a:r>
            <a:r>
              <a:rPr lang="en-IN" dirty="0">
                <a:solidFill>
                  <a:schemeClr val="accent2"/>
                </a:solidFill>
              </a:rPr>
              <a:t> Variables: Carbon, Energy, ETOR → R² = 10.9% </a:t>
            </a:r>
            <a:r>
              <a:rPr lang="en-IN" i="1" dirty="0">
                <a:solidFill>
                  <a:schemeClr val="accent2"/>
                </a:solidFill>
              </a:rPr>
              <a:t>Limited explanatory power</a:t>
            </a:r>
            <a:endParaRPr lang="en-IN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2"/>
                </a:solidFill>
              </a:rPr>
              <a:t>Model 2 – ESG + Location:</a:t>
            </a:r>
            <a:r>
              <a:rPr lang="en-IN" dirty="0">
                <a:solidFill>
                  <a:schemeClr val="accent2"/>
                </a:solidFill>
              </a:rPr>
              <a:t> Adds city/state → R² = 36.6% </a:t>
            </a:r>
            <a:r>
              <a:rPr lang="en-IN" i="1" dirty="0">
                <a:solidFill>
                  <a:schemeClr val="accent2"/>
                </a:solidFill>
              </a:rPr>
              <a:t>Geographic context improves prediction</a:t>
            </a:r>
            <a:endParaRPr lang="en-IN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2"/>
                </a:solidFill>
              </a:rPr>
              <a:t>Model 3 – ESG + Location + Industry:</a:t>
            </a:r>
            <a:r>
              <a:rPr lang="en-IN" dirty="0">
                <a:solidFill>
                  <a:schemeClr val="accent2"/>
                </a:solidFill>
              </a:rPr>
              <a:t> Adds sector type → R² = 80.3% </a:t>
            </a:r>
            <a:r>
              <a:rPr lang="en-IN" i="1" dirty="0">
                <a:solidFill>
                  <a:schemeClr val="accent2"/>
                </a:solidFill>
              </a:rPr>
              <a:t>Sectoral dynamics play a major role</a:t>
            </a:r>
            <a:endParaRPr lang="en-IN" dirty="0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accent2"/>
                </a:solidFill>
              </a:rPr>
              <a:t>Model 4 – ESG + Location + Industry + CEO:</a:t>
            </a:r>
            <a:r>
              <a:rPr lang="en-IN" dirty="0">
                <a:solidFill>
                  <a:schemeClr val="accent2"/>
                </a:solidFill>
              </a:rPr>
              <a:t> Adds leadership identity → R² = </a:t>
            </a:r>
            <a:r>
              <a:rPr lang="en-IN" b="1" dirty="0">
                <a:solidFill>
                  <a:schemeClr val="accent2"/>
                </a:solidFill>
              </a:rPr>
              <a:t>93.6%</a:t>
            </a:r>
            <a:r>
              <a:rPr lang="en-IN" dirty="0">
                <a:solidFill>
                  <a:schemeClr val="accent2"/>
                </a:solidFill>
              </a:rPr>
              <a:t> </a:t>
            </a:r>
            <a:r>
              <a:rPr lang="en-IN" i="1" dirty="0">
                <a:solidFill>
                  <a:schemeClr val="accent2"/>
                </a:solidFill>
              </a:rPr>
              <a:t>Leadership is a key differentiator</a:t>
            </a:r>
            <a:endParaRPr lang="en-IN" dirty="0">
              <a:solidFill>
                <a:schemeClr val="accent2"/>
              </a:solidFill>
            </a:endParaRPr>
          </a:p>
          <a:p>
            <a:endParaRPr lang="en-IN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C186DB2-6AD5-564E-80A4-F8406734076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b="4454"/>
          <a:stretch>
            <a:fillRect/>
          </a:stretch>
        </p:blipFill>
        <p:spPr>
          <a:xfrm>
            <a:off x="4861369" y="1930400"/>
            <a:ext cx="4679626" cy="360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2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BD127-B799-AD46-CD48-EC5EA761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RoE</a:t>
            </a:r>
            <a:r>
              <a:rPr lang="en-US" dirty="0"/>
              <a:t> Model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5A466-1A88-3636-D5BD-C073EAB798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accent2"/>
                </a:solidFill>
              </a:rPr>
              <a:t>Model 1 – ESG Only:</a:t>
            </a:r>
            <a:r>
              <a:rPr lang="en-US" altLang="en-US" dirty="0">
                <a:solidFill>
                  <a:schemeClr val="accent2"/>
                </a:solidFill>
              </a:rPr>
              <a:t> Variables: Carbon,      Energy, ETOR → R² = 7.3% </a:t>
            </a:r>
            <a:r>
              <a:rPr lang="en-US" altLang="en-US" i="1" dirty="0">
                <a:solidFill>
                  <a:schemeClr val="accent2"/>
                </a:solidFill>
              </a:rPr>
              <a:t>Minimal predictive strength</a:t>
            </a:r>
            <a:endParaRPr lang="en-US" altLang="en-US" dirty="0">
              <a:solidFill>
                <a:schemeClr val="accent2"/>
              </a:solidFill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accent2"/>
                </a:solidFill>
              </a:rPr>
              <a:t>Model 2 – ESG + Location:</a:t>
            </a:r>
            <a:r>
              <a:rPr lang="en-US" altLang="en-US" dirty="0">
                <a:solidFill>
                  <a:schemeClr val="accent2"/>
                </a:solidFill>
              </a:rPr>
              <a:t> Adds city/state → R² = 59.5% </a:t>
            </a:r>
            <a:r>
              <a:rPr lang="en-US" altLang="en-US" i="1" dirty="0">
                <a:solidFill>
                  <a:schemeClr val="accent2"/>
                </a:solidFill>
              </a:rPr>
              <a:t>Location significantly boosts model</a:t>
            </a:r>
            <a:endParaRPr lang="en-US" altLang="en-US" dirty="0">
              <a:solidFill>
                <a:schemeClr val="accent2"/>
              </a:solidFill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accent2"/>
                </a:solidFill>
              </a:rPr>
              <a:t>Model 3 – ESG + Location + Industry:</a:t>
            </a:r>
            <a:r>
              <a:rPr lang="en-US" altLang="en-US" dirty="0">
                <a:solidFill>
                  <a:schemeClr val="accent2"/>
                </a:solidFill>
              </a:rPr>
              <a:t> Adds sector type → R² = 68.8% </a:t>
            </a:r>
            <a:r>
              <a:rPr lang="en-US" altLang="en-US" i="1" dirty="0">
                <a:solidFill>
                  <a:schemeClr val="accent2"/>
                </a:solidFill>
              </a:rPr>
              <a:t>Consumer Goods sector stands out</a:t>
            </a:r>
            <a:endParaRPr lang="en-US" altLang="en-US" dirty="0">
              <a:solidFill>
                <a:schemeClr val="accent2"/>
              </a:solidFill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chemeClr val="accent2"/>
                </a:solidFill>
              </a:rPr>
              <a:t>Model 4 – ESG + Location + Industry + CEO:</a:t>
            </a:r>
            <a:r>
              <a:rPr lang="en-US" altLang="en-US" dirty="0">
                <a:solidFill>
                  <a:schemeClr val="accent2"/>
                </a:solidFill>
              </a:rPr>
              <a:t> Adds leadership identity → R² = </a:t>
            </a:r>
            <a:r>
              <a:rPr lang="en-US" altLang="en-US" b="1" dirty="0">
                <a:solidFill>
                  <a:schemeClr val="accent2"/>
                </a:solidFill>
              </a:rPr>
              <a:t>88.2%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i="1" dirty="0">
                <a:solidFill>
                  <a:schemeClr val="accent2"/>
                </a:solidFill>
              </a:rPr>
              <a:t>CEO identity strongly influences equity returns</a:t>
            </a:r>
            <a:endParaRPr lang="en-US" altLang="en-US" dirty="0">
              <a:solidFill>
                <a:schemeClr val="accent2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EFC092-3091-C680-F0D9-FB4B3793F8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160590"/>
            <a:ext cx="4184650" cy="342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5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9CC96-5B49-5415-2C7F-00EE5AF4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Insights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964E10-23E4-7EE5-E342-87F1C4E429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531316"/>
            <a:ext cx="9091817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Companies that use more energy or have high employee turnover tend to perform worse financially.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Where a company is located—like Noida or Gurugram—can make a big difference in its results.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Who the CEO is really matters; leadership has a strong impact on performance.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4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D60D-AB77-DEF3-CF08-EBA88994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72E85C-5402-6615-6B70-E777E939B1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383614"/>
            <a:ext cx="9157131" cy="3434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ESG isn’t just about following rules—it can actually help a company grow.</a:t>
            </a:r>
          </a:p>
          <a:p>
            <a:pPr marR="0" lvl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Businesses that take ESG seriously are more likely to handle challenges and stay strong.</a:t>
            </a:r>
          </a:p>
          <a:p>
            <a:pPr marR="0" lvl="0" algn="l" defTabSz="914400" rtl="0" eaLnBrk="0" fontAlgn="base" latinLnBrk="0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</a:rPr>
              <a:t>Using data to study ESG helps make smarter choices about where to invest and how to run the company better.</a:t>
            </a:r>
          </a:p>
        </p:txBody>
      </p:sp>
    </p:spTree>
    <p:extLst>
      <p:ext uri="{BB962C8B-B14F-4D97-AF65-F5344CB8AC3E}">
        <p14:creationId xmlns:p14="http://schemas.microsoft.com/office/powerpoint/2010/main" val="4286364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CAFD7-8C11-62DA-9617-65747E905D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97EE90-8C81-3D87-392D-2005F0698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About me:</a:t>
            </a:r>
          </a:p>
          <a:p>
            <a:r>
              <a:rPr lang="en-IN" dirty="0">
                <a:solidFill>
                  <a:schemeClr val="accent2"/>
                </a:solidFill>
                <a:hlinkClick r:id="rId2"/>
              </a:rPr>
              <a:t>http://srivathsanv.com/</a:t>
            </a:r>
            <a:endParaRPr lang="en-IN" dirty="0">
              <a:solidFill>
                <a:schemeClr val="accent2"/>
              </a:solidFill>
            </a:endParaRPr>
          </a:p>
          <a:p>
            <a:r>
              <a:rPr lang="en-IN" dirty="0">
                <a:solidFill>
                  <a:schemeClr val="accent2"/>
                </a:solidFill>
              </a:rPr>
              <a:t>Report:</a:t>
            </a:r>
          </a:p>
          <a:p>
            <a:r>
              <a:rPr lang="en-IN" dirty="0">
                <a:solidFill>
                  <a:schemeClr val="accent2"/>
                </a:solidFill>
                <a:hlinkClick r:id="rId3" action="ppaction://hlinkfile"/>
              </a:rPr>
              <a:t>IBA\ESG.pdf</a:t>
            </a:r>
            <a:endParaRPr lang="en-IN" dirty="0">
              <a:solidFill>
                <a:schemeClr val="accent2"/>
              </a:solidFill>
            </a:endParaRPr>
          </a:p>
          <a:p>
            <a:endParaRPr lang="en-IN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792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428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Facet</vt:lpstr>
      <vt:lpstr>ESG &amp; Financial Performance : A Strategic Analysis</vt:lpstr>
      <vt:lpstr>Why ESG matters for a Business</vt:lpstr>
      <vt:lpstr>Study Objectives</vt:lpstr>
      <vt:lpstr>Overview of Dataset</vt:lpstr>
      <vt:lpstr>RoA Model</vt:lpstr>
      <vt:lpstr>RoE Model</vt:lpstr>
      <vt:lpstr>Key Insights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SRIVATHSAN VENKATARAMANAN</dc:creator>
  <cp:lastModifiedBy>SRIVATHSAN VENKATARAMANAN</cp:lastModifiedBy>
  <cp:revision>2</cp:revision>
  <dcterms:created xsi:type="dcterms:W3CDTF">2025-09-17T04:22:14Z</dcterms:created>
  <dcterms:modified xsi:type="dcterms:W3CDTF">2025-09-17T06:36:14Z</dcterms:modified>
</cp:coreProperties>
</file>